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321" r:id="rId3"/>
    <p:sldId id="310" r:id="rId4"/>
    <p:sldId id="312" r:id="rId5"/>
    <p:sldId id="323" r:id="rId6"/>
    <p:sldId id="316" r:id="rId7"/>
    <p:sldId id="259" r:id="rId8"/>
    <p:sldId id="313" r:id="rId9"/>
    <p:sldId id="314" r:id="rId10"/>
    <p:sldId id="284" r:id="rId11"/>
    <p:sldId id="317" r:id="rId12"/>
    <p:sldId id="298" r:id="rId13"/>
    <p:sldId id="285" r:id="rId14"/>
    <p:sldId id="283" r:id="rId15"/>
    <p:sldId id="326" r:id="rId16"/>
    <p:sldId id="329" r:id="rId17"/>
    <p:sldId id="325" r:id="rId18"/>
    <p:sldId id="327" r:id="rId19"/>
    <p:sldId id="324" r:id="rId20"/>
    <p:sldId id="328" r:id="rId21"/>
    <p:sldId id="32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741528-76FA-E54F-AC0B-758C3DA8B4D5}">
          <p14:sldIdLst>
            <p14:sldId id="256"/>
            <p14:sldId id="321"/>
          </p14:sldIdLst>
        </p14:section>
        <p14:section name="Energy Balance" id="{14F8F669-C04F-5340-89B1-61A7C9DE0E5D}">
          <p14:sldIdLst>
            <p14:sldId id="310"/>
          </p14:sldIdLst>
        </p14:section>
        <p14:section name="What is EE" id="{C583A30E-926B-AD41-A622-FD40FACCAE52}">
          <p14:sldIdLst>
            <p14:sldId id="312"/>
            <p14:sldId id="323"/>
            <p14:sldId id="316"/>
            <p14:sldId id="259"/>
            <p14:sldId id="313"/>
            <p14:sldId id="314"/>
            <p14:sldId id="284"/>
            <p14:sldId id="317"/>
          </p14:sldIdLst>
        </p14:section>
        <p14:section name="Obesity and Energy Expenditure" id="{B072AFDA-4EED-1544-B9B2-61445FCE3B13}">
          <p14:sldIdLst>
            <p14:sldId id="298"/>
            <p14:sldId id="285"/>
            <p14:sldId id="283"/>
            <p14:sldId id="326"/>
          </p14:sldIdLst>
        </p14:section>
        <p14:section name="Trends in Physical Activity" id="{11817444-87FE-334A-94A9-D7C63304781E}">
          <p14:sldIdLst>
            <p14:sldId id="329"/>
            <p14:sldId id="325"/>
            <p14:sldId id="327"/>
          </p14:sldIdLst>
        </p14:section>
        <p14:section name="Benefits of Physical Activity" id="{BA40148B-606C-2B4E-B54B-34C17A1FED2A}">
          <p14:sldIdLst>
            <p14:sldId id="324"/>
            <p14:sldId id="328"/>
            <p14:sldId id="3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017"/>
    <p:restoredTop sz="75383"/>
  </p:normalViewPr>
  <p:slideViewPr>
    <p:cSldViewPr snapToGrid="0" snapToObjects="1">
      <p:cViewPr varScale="1">
        <p:scale>
          <a:sx n="120" d="100"/>
          <a:sy n="120" d="100"/>
        </p:scale>
        <p:origin x="1152"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A50EA-D765-AA42-9865-A841D7D08EE5}" type="datetimeFigureOut">
              <a:rPr lang="en-US" smtClean="0"/>
              <a:t>9/22/17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89E68-5F60-0644-9CE3-A298452CF895}" type="slidenum">
              <a:rPr lang="en-US" smtClean="0"/>
              <a:t>‹#›</a:t>
            </a:fld>
            <a:endParaRPr lang="en-US"/>
          </a:p>
        </p:txBody>
      </p:sp>
    </p:spTree>
    <p:extLst>
      <p:ext uri="{BB962C8B-B14F-4D97-AF65-F5344CB8AC3E}">
        <p14:creationId xmlns:p14="http://schemas.microsoft.com/office/powerpoint/2010/main" val="2067402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Impact of weight loss on the components of total energy expenditure (TEE). Energy-restricted weight loss impacts every component of energy expenditure. The absolute levels of resting energy expenditure (REE) decline from a loss of metabolic mass and enhanced metabolic efficiency. </a:t>
            </a:r>
            <a:r>
              <a:rPr lang="en-US" sz="1200" b="0" i="0" kern="1200" dirty="0" err="1" smtClean="0">
                <a:solidFill>
                  <a:schemeClr val="tx1"/>
                </a:solidFill>
                <a:effectLst/>
                <a:latin typeface="+mn-lt"/>
                <a:ea typeface="+mn-ea"/>
                <a:cs typeface="+mn-cs"/>
              </a:rPr>
              <a:t>Nonresting</a:t>
            </a:r>
            <a:r>
              <a:rPr lang="en-US" sz="1200" b="0" i="0" kern="1200" dirty="0" smtClean="0">
                <a:solidFill>
                  <a:schemeClr val="tx1"/>
                </a:solidFill>
                <a:effectLst/>
                <a:latin typeface="+mn-lt"/>
                <a:ea typeface="+mn-ea"/>
                <a:cs typeface="+mn-cs"/>
              </a:rPr>
              <a:t> energy expenditure (NREE) declines, unless the level of physical activity and its associated exercise activity thermogenesis (EAT) are substantially increased. This increase must overcome the decline in the TEF that results from lower energy consumption and a decline in </a:t>
            </a:r>
            <a:r>
              <a:rPr lang="en-US" sz="1200" b="0" i="0" kern="1200" dirty="0" err="1" smtClean="0">
                <a:solidFill>
                  <a:schemeClr val="tx1"/>
                </a:solidFill>
                <a:effectLst/>
                <a:latin typeface="+mn-lt"/>
                <a:ea typeface="+mn-ea"/>
                <a:cs typeface="+mn-cs"/>
              </a:rPr>
              <a:t>nonexercise</a:t>
            </a:r>
            <a:r>
              <a:rPr lang="en-US" sz="1200" b="0" i="0" kern="1200" dirty="0" smtClean="0">
                <a:solidFill>
                  <a:schemeClr val="tx1"/>
                </a:solidFill>
                <a:effectLst/>
                <a:latin typeface="+mn-lt"/>
                <a:ea typeface="+mn-ea"/>
                <a:cs typeface="+mn-cs"/>
              </a:rPr>
              <a:t> activity thermogenesis (NEAT) related to loss in overall mass. Increased energetic efficiency of EAT, NEAT, and potentially TEF contribute to the overall decline in NREE.</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7</a:t>
            </a:fld>
            <a:endParaRPr lang="en-US"/>
          </a:p>
        </p:txBody>
      </p:sp>
    </p:spTree>
    <p:extLst>
      <p:ext uri="{BB962C8B-B14F-4D97-AF65-F5344CB8AC3E}">
        <p14:creationId xmlns:p14="http://schemas.microsoft.com/office/powerpoint/2010/main" val="1919397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8</a:t>
            </a:fld>
            <a:endParaRPr lang="en-US"/>
          </a:p>
        </p:txBody>
      </p:sp>
    </p:spTree>
    <p:extLst>
      <p:ext uri="{BB962C8B-B14F-4D97-AF65-F5344CB8AC3E}">
        <p14:creationId xmlns:p14="http://schemas.microsoft.com/office/powerpoint/2010/main" val="1692140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11</a:t>
            </a:fld>
            <a:endParaRPr lang="en-US"/>
          </a:p>
        </p:txBody>
      </p:sp>
    </p:spTree>
    <p:extLst>
      <p:ext uri="{BB962C8B-B14F-4D97-AF65-F5344CB8AC3E}">
        <p14:creationId xmlns:p14="http://schemas.microsoft.com/office/powerpoint/2010/main" val="1229329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Those with sustained</a:t>
            </a:r>
            <a:r>
              <a:rPr lang="en-US" baseline="0" dirty="0" smtClean="0"/>
              <a:t> weight loss, did so even in spite of a more pronounced  reduction in RMR after 6 years</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14</a:t>
            </a:fld>
            <a:endParaRPr lang="en-US"/>
          </a:p>
        </p:txBody>
      </p:sp>
    </p:spTree>
    <p:extLst>
      <p:ext uri="{BB962C8B-B14F-4D97-AF65-F5344CB8AC3E}">
        <p14:creationId xmlns:p14="http://schemas.microsoft.com/office/powerpoint/2010/main" val="1039431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78E6069-A653-0C4F-8BD3-6550F8F9B9D4}" type="datetimeFigureOut">
              <a:rPr lang="en-US" smtClean="0"/>
              <a:t>9/22/17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8E6069-A653-0C4F-8BD3-6550F8F9B9D4}" type="datetimeFigureOut">
              <a:rPr lang="en-US" smtClean="0"/>
              <a:t>9/22/17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172518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8E6069-A653-0C4F-8BD3-6550F8F9B9D4}" type="datetimeFigureOut">
              <a:rPr lang="en-US" smtClean="0"/>
              <a:t>9/22/17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214770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8E6069-A653-0C4F-8BD3-6550F8F9B9D4}" type="datetimeFigureOut">
              <a:rPr lang="en-US" smtClean="0"/>
              <a:t>9/22/17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85300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8E6069-A653-0C4F-8BD3-6550F8F9B9D4}" type="datetimeFigureOut">
              <a:rPr lang="en-US" smtClean="0"/>
              <a:t>9/22/17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178229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78E6069-A653-0C4F-8BD3-6550F8F9B9D4}" type="datetimeFigureOut">
              <a:rPr lang="en-US" smtClean="0"/>
              <a:t>9/22/17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55646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78E6069-A653-0C4F-8BD3-6550F8F9B9D4}" type="datetimeFigureOut">
              <a:rPr lang="en-US" smtClean="0"/>
              <a:t>9/22/17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97467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78E6069-A653-0C4F-8BD3-6550F8F9B9D4}" type="datetimeFigureOut">
              <a:rPr lang="en-US" smtClean="0"/>
              <a:t>9/22/17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979214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8E6069-A653-0C4F-8BD3-6550F8F9B9D4}" type="datetimeFigureOut">
              <a:rPr lang="en-US" smtClean="0"/>
              <a:t>9/22/17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489922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8E6069-A653-0C4F-8BD3-6550F8F9B9D4}" type="datetimeFigureOut">
              <a:rPr lang="en-US" smtClean="0"/>
              <a:t>9/22/17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475293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8E6069-A653-0C4F-8BD3-6550F8F9B9D4}" type="datetimeFigureOut">
              <a:rPr lang="en-US" smtClean="0"/>
              <a:t>9/22/17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4076661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8E6069-A653-0C4F-8BD3-6550F8F9B9D4}" type="datetimeFigureOut">
              <a:rPr lang="en-US" smtClean="0"/>
              <a:t>9/22/17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B75768-6742-8640-A0F7-47FB4FF20F6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56/NEJM199503093321001" TargetMode="External"/><Relationship Id="rId3" Type="http://schemas.openxmlformats.org/officeDocument/2006/relationships/image" Target="../media/image10.tiff"/></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hyperlink" Target="http://dx.doi.org/10.1002/oby.21538"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 Id="rId3" Type="http://schemas.openxmlformats.org/officeDocument/2006/relationships/image" Target="../media/image14.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 Id="rId3" Type="http://schemas.openxmlformats.org/officeDocument/2006/relationships/image" Target="../media/image1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hyperlink" Target="http://dx.doi.org/10.1152/ajpregu.00755.2010"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supertracker.usda.gov/bwp/index.html" TargetMode="Externa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Activity and Energy Expenditure</a:t>
            </a:r>
            <a:endParaRPr lang="en-US" dirty="0"/>
          </a:p>
        </p:txBody>
      </p:sp>
      <p:sp>
        <p:nvSpPr>
          <p:cNvPr id="3" name="Subtitle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951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measure metabolic rates?</a:t>
            </a:r>
            <a:endParaRPr lang="en-US" dirty="0"/>
          </a:p>
        </p:txBody>
      </p:sp>
      <p:pic>
        <p:nvPicPr>
          <p:cNvPr id="8" name="Picture 7"/>
          <p:cNvPicPr>
            <a:picLocks noChangeAspect="1"/>
          </p:cNvPicPr>
          <p:nvPr/>
        </p:nvPicPr>
        <p:blipFill>
          <a:blip r:embed="rId2"/>
          <a:stretch>
            <a:fillRect/>
          </a:stretch>
        </p:blipFill>
        <p:spPr>
          <a:xfrm>
            <a:off x="131975" y="1690688"/>
            <a:ext cx="5983827" cy="4229345"/>
          </a:xfrm>
          <a:prstGeom prst="rect">
            <a:avLst/>
          </a:prstGeom>
        </p:spPr>
      </p:pic>
      <p:pic>
        <p:nvPicPr>
          <p:cNvPr id="3" name="Picture 2"/>
          <p:cNvPicPr>
            <a:picLocks noChangeAspect="1"/>
          </p:cNvPicPr>
          <p:nvPr/>
        </p:nvPicPr>
        <p:blipFill>
          <a:blip r:embed="rId3"/>
          <a:stretch>
            <a:fillRect/>
          </a:stretch>
        </p:blipFill>
        <p:spPr>
          <a:xfrm>
            <a:off x="6192234" y="1875934"/>
            <a:ext cx="5485286" cy="3749577"/>
          </a:xfrm>
          <a:prstGeom prst="rect">
            <a:avLst/>
          </a:prstGeom>
        </p:spPr>
      </p:pic>
      <p:sp>
        <p:nvSpPr>
          <p:cNvPr id="4" name="TextBox 3"/>
          <p:cNvSpPr txBox="1"/>
          <p:nvPr/>
        </p:nvSpPr>
        <p:spPr>
          <a:xfrm>
            <a:off x="7774623" y="1413979"/>
            <a:ext cx="2320507" cy="369332"/>
          </a:xfrm>
          <a:prstGeom prst="rect">
            <a:avLst/>
          </a:prstGeom>
          <a:noFill/>
        </p:spPr>
        <p:txBody>
          <a:bodyPr wrap="none" rtlCol="0">
            <a:spAutoFit/>
          </a:bodyPr>
          <a:lstStyle/>
          <a:p>
            <a:r>
              <a:rPr lang="en-US" smtClean="0"/>
              <a:t>Doubly Labelled Water</a:t>
            </a:r>
            <a:endParaRPr lang="en-US"/>
          </a:p>
        </p:txBody>
      </p:sp>
    </p:spTree>
    <p:extLst>
      <p:ext uri="{BB962C8B-B14F-4D97-AF65-F5344CB8AC3E}">
        <p14:creationId xmlns:p14="http://schemas.microsoft.com/office/powerpoint/2010/main" val="1911921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Think, Pair, Share: Strengths and Limitations of Indirect Calorimetry vs Doubly Labelled Water</a:t>
            </a:r>
            <a:endParaRPr lang="en-US" dirty="0"/>
          </a:p>
        </p:txBody>
      </p:sp>
      <p:sp>
        <p:nvSpPr>
          <p:cNvPr id="6" name="Content Placeholder 5"/>
          <p:cNvSpPr>
            <a:spLocks noGrp="1"/>
          </p:cNvSpPr>
          <p:nvPr>
            <p:ph idx="1"/>
          </p:nvPr>
        </p:nvSpPr>
        <p:spPr>
          <a:xfrm>
            <a:off x="838200" y="1825625"/>
            <a:ext cx="5911392" cy="4351338"/>
          </a:xfrm>
        </p:spPr>
        <p:txBody>
          <a:bodyPr/>
          <a:lstStyle/>
          <a:p>
            <a:r>
              <a:rPr lang="en-US" dirty="0" smtClean="0"/>
              <a:t>Think about it yourself for 2 mins</a:t>
            </a:r>
          </a:p>
          <a:p>
            <a:r>
              <a:rPr lang="en-US" dirty="0" smtClean="0"/>
              <a:t>Talk to someone near you for 2 mins</a:t>
            </a:r>
          </a:p>
          <a:p>
            <a:r>
              <a:rPr lang="en-US" dirty="0" smtClean="0"/>
              <a:t>Bring it back to the group</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7398" y="1690688"/>
            <a:ext cx="5460884" cy="4655956"/>
          </a:xfrm>
          <a:prstGeom prst="rect">
            <a:avLst/>
          </a:prstGeom>
        </p:spPr>
      </p:pic>
      <p:cxnSp>
        <p:nvCxnSpPr>
          <p:cNvPr id="8" name="Straight Connector 7"/>
          <p:cNvCxnSpPr/>
          <p:nvPr/>
        </p:nvCxnSpPr>
        <p:spPr>
          <a:xfrm flipH="1">
            <a:off x="1168924" y="2045616"/>
            <a:ext cx="49207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168925" y="2573518"/>
            <a:ext cx="5231875" cy="15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2524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think over-eating alters the basal metabolic rate?</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I think metabolic rate would be lower after over-eating</a:t>
            </a:r>
          </a:p>
          <a:p>
            <a:pPr marL="514350" indent="-514350">
              <a:buFont typeface="+mj-lt"/>
              <a:buAutoNum type="alphaUcPeriod"/>
            </a:pPr>
            <a:r>
              <a:rPr lang="en-US" dirty="0" smtClean="0"/>
              <a:t>I think metabolic rate would be higher after over-eating</a:t>
            </a:r>
          </a:p>
          <a:p>
            <a:pPr marL="514350" indent="-514350">
              <a:buFont typeface="+mj-lt"/>
              <a:buAutoNum type="alphaUcPeriod"/>
            </a:pPr>
            <a:r>
              <a:rPr lang="en-US" dirty="0" smtClean="0"/>
              <a:t>What do you think fasting or caloric restriction would do to the metabolic rate?</a:t>
            </a:r>
            <a:endParaRPr lang="en-US" dirty="0"/>
          </a:p>
        </p:txBody>
      </p:sp>
    </p:spTree>
    <p:extLst>
      <p:ext uri="{BB962C8B-B14F-4D97-AF65-F5344CB8AC3E}">
        <p14:creationId xmlns:p14="http://schemas.microsoft.com/office/powerpoint/2010/main" val="443326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Over/underfeeding and metabolic rates</a:t>
            </a:r>
            <a:endParaRPr lang="en-US" dirty="0"/>
          </a:p>
        </p:txBody>
      </p:sp>
      <p:sp>
        <p:nvSpPr>
          <p:cNvPr id="4" name="TextBox 3"/>
          <p:cNvSpPr txBox="1"/>
          <p:nvPr/>
        </p:nvSpPr>
        <p:spPr>
          <a:xfrm>
            <a:off x="838200" y="5550195"/>
            <a:ext cx="11006470" cy="923330"/>
          </a:xfrm>
          <a:prstGeom prst="rect">
            <a:avLst/>
          </a:prstGeom>
          <a:noFill/>
        </p:spPr>
        <p:txBody>
          <a:bodyPr wrap="square" rtlCol="0">
            <a:spAutoFit/>
          </a:bodyPr>
          <a:lstStyle/>
          <a:p>
            <a:r>
              <a:rPr lang="en-US" b="1" dirty="0" err="1" smtClean="0"/>
              <a:t>Le</a:t>
            </a:r>
            <a:r>
              <a:rPr lang="en-US" b="1" dirty="0" err="1" smtClean="0">
                <a:effectLst/>
              </a:rPr>
              <a:t>ibel</a:t>
            </a:r>
            <a:r>
              <a:rPr lang="en-US" b="1" dirty="0" smtClean="0">
                <a:effectLst/>
              </a:rPr>
              <a:t> R, </a:t>
            </a:r>
            <a:r>
              <a:rPr lang="en-US" b="1" dirty="0" err="1" smtClean="0">
                <a:effectLst/>
              </a:rPr>
              <a:t>Osenbaum</a:t>
            </a:r>
            <a:r>
              <a:rPr lang="en-US" b="1" dirty="0" smtClean="0">
                <a:effectLst/>
              </a:rPr>
              <a:t> MIR, </a:t>
            </a:r>
            <a:r>
              <a:rPr lang="en-US" b="1" dirty="0" err="1" smtClean="0">
                <a:effectLst/>
              </a:rPr>
              <a:t>Leibel</a:t>
            </a:r>
            <a:r>
              <a:rPr lang="en-US" b="1" dirty="0" smtClean="0">
                <a:effectLst/>
              </a:rPr>
              <a:t> RL, Rosenbaum M, Hirsch J.</a:t>
            </a:r>
            <a:r>
              <a:rPr lang="en-US" dirty="0" smtClean="0">
                <a:effectLst/>
              </a:rPr>
              <a:t> Changes in energy expenditure resulting from altered body weight. </a:t>
            </a:r>
            <a:r>
              <a:rPr lang="en-US" i="1" dirty="0" smtClean="0">
                <a:effectLst/>
              </a:rPr>
              <a:t>N. Engl. J. Med.</a:t>
            </a:r>
            <a:r>
              <a:rPr lang="en-US" dirty="0" smtClean="0">
                <a:effectLst/>
              </a:rPr>
              <a:t> 1995;332(10):621–8. </a:t>
            </a:r>
            <a:r>
              <a:rPr lang="de-DE" dirty="0" smtClean="0">
                <a:effectLst/>
                <a:hlinkClick r:id="rId2"/>
              </a:rPr>
              <a:t>http://dx.doi.org/10.1056/NEJM199503093321001</a:t>
            </a:r>
            <a:endParaRPr lang="en-US" dirty="0" smtClean="0">
              <a:effectLst/>
            </a:endParaRPr>
          </a:p>
          <a:p>
            <a:endParaRPr lang="en-US" dirty="0"/>
          </a:p>
        </p:txBody>
      </p:sp>
      <p:pic>
        <p:nvPicPr>
          <p:cNvPr id="5" name="Picture 4"/>
          <p:cNvPicPr>
            <a:picLocks noChangeAspect="1"/>
          </p:cNvPicPr>
          <p:nvPr/>
        </p:nvPicPr>
        <p:blipFill>
          <a:blip r:embed="rId3"/>
          <a:stretch>
            <a:fillRect/>
          </a:stretch>
        </p:blipFill>
        <p:spPr>
          <a:xfrm>
            <a:off x="2940050" y="1244600"/>
            <a:ext cx="6311900" cy="4368800"/>
          </a:xfrm>
          <a:prstGeom prst="rect">
            <a:avLst/>
          </a:prstGeom>
        </p:spPr>
      </p:pic>
    </p:spTree>
    <p:extLst>
      <p:ext uri="{BB962C8B-B14F-4D97-AF65-F5344CB8AC3E}">
        <p14:creationId xmlns:p14="http://schemas.microsoft.com/office/powerpoint/2010/main" val="653810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Biggest Loser Follow-Up Study</a:t>
            </a:r>
            <a:endParaRPr lang="en-US" dirty="0"/>
          </a:p>
        </p:txBody>
      </p:sp>
      <p:pic>
        <p:nvPicPr>
          <p:cNvPr id="4" name="Picture 3"/>
          <p:cNvPicPr>
            <a:picLocks noChangeAspect="1"/>
          </p:cNvPicPr>
          <p:nvPr/>
        </p:nvPicPr>
        <p:blipFill>
          <a:blip r:embed="rId3"/>
          <a:stretch>
            <a:fillRect/>
          </a:stretch>
        </p:blipFill>
        <p:spPr>
          <a:xfrm>
            <a:off x="838200" y="1477778"/>
            <a:ext cx="4737100" cy="4965700"/>
          </a:xfrm>
          <a:prstGeom prst="rect">
            <a:avLst/>
          </a:prstGeom>
        </p:spPr>
      </p:pic>
      <p:pic>
        <p:nvPicPr>
          <p:cNvPr id="5" name="Picture 4"/>
          <p:cNvPicPr>
            <a:picLocks noChangeAspect="1"/>
          </p:cNvPicPr>
          <p:nvPr/>
        </p:nvPicPr>
        <p:blipFill>
          <a:blip r:embed="rId4"/>
          <a:stretch>
            <a:fillRect/>
          </a:stretch>
        </p:blipFill>
        <p:spPr>
          <a:xfrm>
            <a:off x="6025116" y="1985778"/>
            <a:ext cx="5207000" cy="3949700"/>
          </a:xfrm>
          <a:prstGeom prst="rect">
            <a:avLst/>
          </a:prstGeom>
        </p:spPr>
      </p:pic>
      <p:sp>
        <p:nvSpPr>
          <p:cNvPr id="6" name="TextBox 5"/>
          <p:cNvSpPr txBox="1"/>
          <p:nvPr/>
        </p:nvSpPr>
        <p:spPr>
          <a:xfrm>
            <a:off x="5575300" y="6099142"/>
            <a:ext cx="6745533" cy="954107"/>
          </a:xfrm>
          <a:prstGeom prst="rect">
            <a:avLst/>
          </a:prstGeom>
          <a:noFill/>
        </p:spPr>
        <p:txBody>
          <a:bodyPr wrap="square" rtlCol="0">
            <a:spAutoFit/>
          </a:bodyPr>
          <a:lstStyle/>
          <a:p>
            <a:r>
              <a:rPr lang="en-US" sz="1400" b="1" dirty="0"/>
              <a:t>Fothergill E, </a:t>
            </a:r>
            <a:r>
              <a:rPr lang="en-US" sz="1400" b="1" dirty="0" err="1"/>
              <a:t>Guo</a:t>
            </a:r>
            <a:r>
              <a:rPr lang="en-US" sz="1400" b="1" dirty="0"/>
              <a:t> J, Howard L, Kerns JC, Knuth ND, </a:t>
            </a:r>
            <a:r>
              <a:rPr lang="en-US" sz="1400" b="1" dirty="0" err="1"/>
              <a:t>Brychta</a:t>
            </a:r>
            <a:r>
              <a:rPr lang="en-US" sz="1400" b="1" dirty="0"/>
              <a:t> R, Chen KY, </a:t>
            </a:r>
            <a:r>
              <a:rPr lang="en-US" sz="1400" b="1" dirty="0" err="1"/>
              <a:t>Skarulis</a:t>
            </a:r>
            <a:r>
              <a:rPr lang="en-US" sz="1400" b="1" dirty="0"/>
              <a:t> MC, Walter M, Walter PJ, Hall KD</a:t>
            </a:r>
            <a:r>
              <a:rPr lang="en-US" sz="1400" dirty="0"/>
              <a:t>. Persistent metabolic adaptation 6 years after “The Biggest Loser” competition. Obesity. 2016; 24: 1612–9. </a:t>
            </a:r>
            <a:r>
              <a:rPr lang="en-US" sz="1400" dirty="0" err="1"/>
              <a:t>doi</a:t>
            </a:r>
            <a:r>
              <a:rPr lang="en-US" sz="1400" dirty="0"/>
              <a:t>: </a:t>
            </a:r>
            <a:r>
              <a:rPr lang="en-US" sz="1400" dirty="0">
                <a:hlinkClick r:id="rId5"/>
              </a:rPr>
              <a:t>10.1002/oby.21538</a:t>
            </a:r>
            <a:r>
              <a:rPr lang="en-US" sz="1400" dirty="0"/>
              <a:t>.</a:t>
            </a:r>
          </a:p>
          <a:p>
            <a:endParaRPr lang="en-US" sz="1400" dirty="0"/>
          </a:p>
        </p:txBody>
      </p:sp>
      <p:cxnSp>
        <p:nvCxnSpPr>
          <p:cNvPr id="8" name="Straight Connector 7"/>
          <p:cNvCxnSpPr/>
          <p:nvPr/>
        </p:nvCxnSpPr>
        <p:spPr>
          <a:xfrm flipV="1">
            <a:off x="8342722" y="2356701"/>
            <a:ext cx="0" cy="29600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303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Effectiveness of Physical Activity in Weight Loss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51429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Trends in Physical Activity</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362118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Trends in Workplace Physical Activity</a:t>
            </a:r>
            <a:endParaRPr lang="en-US" dirty="0"/>
          </a:p>
        </p:txBody>
      </p:sp>
      <p:pic>
        <p:nvPicPr>
          <p:cNvPr id="4" name="Picture 3"/>
          <p:cNvPicPr>
            <a:picLocks noChangeAspect="1"/>
          </p:cNvPicPr>
          <p:nvPr/>
        </p:nvPicPr>
        <p:blipFill>
          <a:blip r:embed="rId2"/>
          <a:stretch>
            <a:fillRect/>
          </a:stretch>
        </p:blipFill>
        <p:spPr>
          <a:xfrm>
            <a:off x="838200" y="2214196"/>
            <a:ext cx="4495800" cy="2476500"/>
          </a:xfrm>
          <a:prstGeom prst="rect">
            <a:avLst/>
          </a:prstGeom>
        </p:spPr>
      </p:pic>
      <p:pic>
        <p:nvPicPr>
          <p:cNvPr id="5" name="Picture 4"/>
          <p:cNvPicPr>
            <a:picLocks noChangeAspect="1"/>
          </p:cNvPicPr>
          <p:nvPr/>
        </p:nvPicPr>
        <p:blipFill rotWithShape="1">
          <a:blip r:embed="rId3"/>
          <a:srcRect t="46015"/>
          <a:stretch/>
        </p:blipFill>
        <p:spPr>
          <a:xfrm>
            <a:off x="6096000" y="1974972"/>
            <a:ext cx="4102100" cy="2954948"/>
          </a:xfrm>
          <a:prstGeom prst="rect">
            <a:avLst/>
          </a:prstGeom>
        </p:spPr>
      </p:pic>
      <p:sp>
        <p:nvSpPr>
          <p:cNvPr id="6" name="TextBox 5"/>
          <p:cNvSpPr txBox="1"/>
          <p:nvPr/>
        </p:nvSpPr>
        <p:spPr>
          <a:xfrm>
            <a:off x="445477" y="5453428"/>
            <a:ext cx="11491051" cy="1200329"/>
          </a:xfrm>
          <a:prstGeom prst="rect">
            <a:avLst/>
          </a:prstGeom>
          <a:noFill/>
        </p:spPr>
        <p:txBody>
          <a:bodyPr wrap="square" rtlCol="0">
            <a:spAutoFit/>
          </a:bodyPr>
          <a:lstStyle/>
          <a:p>
            <a:r>
              <a:rPr lang="en-US" smtClean="0"/>
              <a:t>Church </a:t>
            </a:r>
            <a:r>
              <a:rPr lang="en-US"/>
              <a:t>TS, Thomas DM, Tudor-Locke C, </a:t>
            </a:r>
            <a:r>
              <a:rPr lang="en-US" dirty="0" err="1"/>
              <a:t>Katzmarzyk</a:t>
            </a:r>
            <a:r>
              <a:rPr lang="en-US" dirty="0"/>
              <a:t> PT, Earnest CP, </a:t>
            </a:r>
            <a:r>
              <a:rPr lang="en-US" dirty="0" err="1"/>
              <a:t>Rodarte</a:t>
            </a:r>
            <a:r>
              <a:rPr lang="en-US" dirty="0"/>
              <a:t> RQ, Martin CK, Blair SN, Bouchard C. Trends over 5 decades in U.S. occupation-related physical activity and their associations with obesity. </a:t>
            </a:r>
            <a:r>
              <a:rPr lang="en-US" dirty="0" err="1"/>
              <a:t>PLoS</a:t>
            </a:r>
            <a:r>
              <a:rPr lang="en-US" dirty="0"/>
              <a:t> One. 2011; 6: 1–7. </a:t>
            </a:r>
            <a:r>
              <a:rPr lang="en-US" dirty="0" err="1"/>
              <a:t>doi</a:t>
            </a:r>
            <a:r>
              <a:rPr lang="en-US" dirty="0"/>
              <a:t>: 10.1371/journal.pone.0019657.</a:t>
            </a:r>
          </a:p>
          <a:p>
            <a:endParaRPr lang="en-US" dirty="0"/>
          </a:p>
        </p:txBody>
      </p:sp>
    </p:spTree>
    <p:extLst>
      <p:ext uri="{BB962C8B-B14F-4D97-AF65-F5344CB8AC3E}">
        <p14:creationId xmlns:p14="http://schemas.microsoft.com/office/powerpoint/2010/main" val="1086497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Levels in Physical Activity</a:t>
            </a:r>
            <a:endParaRPr lang="en-US" dirty="0"/>
          </a:p>
        </p:txBody>
      </p:sp>
      <p:pic>
        <p:nvPicPr>
          <p:cNvPr id="4" name="Picture 3"/>
          <p:cNvPicPr>
            <a:picLocks noChangeAspect="1"/>
          </p:cNvPicPr>
          <p:nvPr/>
        </p:nvPicPr>
        <p:blipFill>
          <a:blip r:embed="rId2"/>
          <a:stretch>
            <a:fillRect/>
          </a:stretch>
        </p:blipFill>
        <p:spPr>
          <a:xfrm>
            <a:off x="6857541" y="1690688"/>
            <a:ext cx="5029658" cy="4477429"/>
          </a:xfrm>
          <a:prstGeom prst="rect">
            <a:avLst/>
          </a:prstGeom>
        </p:spPr>
      </p:pic>
      <p:pic>
        <p:nvPicPr>
          <p:cNvPr id="5" name="Picture 4"/>
          <p:cNvPicPr>
            <a:picLocks noChangeAspect="1"/>
          </p:cNvPicPr>
          <p:nvPr/>
        </p:nvPicPr>
        <p:blipFill>
          <a:blip r:embed="rId3"/>
          <a:stretch>
            <a:fillRect/>
          </a:stretch>
        </p:blipFill>
        <p:spPr>
          <a:xfrm>
            <a:off x="536832" y="1690688"/>
            <a:ext cx="5019454" cy="4477429"/>
          </a:xfrm>
          <a:prstGeom prst="rect">
            <a:avLst/>
          </a:prstGeom>
        </p:spPr>
      </p:pic>
      <p:sp>
        <p:nvSpPr>
          <p:cNvPr id="6" name="TextBox 5"/>
          <p:cNvSpPr txBox="1"/>
          <p:nvPr/>
        </p:nvSpPr>
        <p:spPr>
          <a:xfrm>
            <a:off x="8048328" y="6488668"/>
            <a:ext cx="3838871" cy="369332"/>
          </a:xfrm>
          <a:prstGeom prst="rect">
            <a:avLst/>
          </a:prstGeom>
          <a:noFill/>
        </p:spPr>
        <p:txBody>
          <a:bodyPr wrap="none" rtlCol="0">
            <a:spAutoFit/>
          </a:bodyPr>
          <a:lstStyle/>
          <a:p>
            <a:r>
              <a:rPr lang="en-US" smtClean="0"/>
              <a:t>National Health Interview Survey, 2016</a:t>
            </a:r>
            <a:endParaRPr lang="en-US"/>
          </a:p>
        </p:txBody>
      </p:sp>
    </p:spTree>
    <p:extLst>
      <p:ext uri="{BB962C8B-B14F-4D97-AF65-F5344CB8AC3E}">
        <p14:creationId xmlns:p14="http://schemas.microsoft.com/office/powerpoint/2010/main" val="91593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Physical Exercise</a:t>
            </a:r>
            <a:endParaRPr lang="en-US" dirty="0"/>
          </a:p>
        </p:txBody>
      </p:sp>
      <p:sp>
        <p:nvSpPr>
          <p:cNvPr id="6" name="Content Placeholder 5"/>
          <p:cNvSpPr>
            <a:spLocks noGrp="1"/>
          </p:cNvSpPr>
          <p:nvPr>
            <p:ph idx="1"/>
          </p:nvPr>
        </p:nvSpPr>
        <p:spPr>
          <a:xfrm>
            <a:off x="838200" y="1825625"/>
            <a:ext cx="4695092" cy="4351338"/>
          </a:xfrm>
        </p:spPr>
        <p:txBody>
          <a:bodyPr/>
          <a:lstStyle/>
          <a:p>
            <a:r>
              <a:rPr lang="en-US" dirty="0" smtClean="0"/>
              <a:t>Flexibility</a:t>
            </a:r>
          </a:p>
          <a:p>
            <a:r>
              <a:rPr lang="en-US" dirty="0" smtClean="0"/>
              <a:t>Strength</a:t>
            </a:r>
          </a:p>
          <a:p>
            <a:r>
              <a:rPr lang="en-US" dirty="0" smtClean="0"/>
              <a:t>Mood</a:t>
            </a:r>
          </a:p>
          <a:p>
            <a:r>
              <a:rPr lang="en-US" dirty="0" smtClean="0"/>
              <a:t>Cardiovascular health</a:t>
            </a:r>
          </a:p>
          <a:p>
            <a:r>
              <a:rPr lang="en-US" dirty="0" smtClean="0"/>
              <a:t>Benefits at all BMI categories</a:t>
            </a:r>
            <a:endParaRPr lang="en-US" dirty="0"/>
          </a:p>
        </p:txBody>
      </p:sp>
      <p:sp>
        <p:nvSpPr>
          <p:cNvPr id="5" name="TextBox 4"/>
          <p:cNvSpPr txBox="1"/>
          <p:nvPr/>
        </p:nvSpPr>
        <p:spPr>
          <a:xfrm>
            <a:off x="4806462" y="5603631"/>
            <a:ext cx="7385538" cy="1477328"/>
          </a:xfrm>
          <a:prstGeom prst="rect">
            <a:avLst/>
          </a:prstGeom>
          <a:noFill/>
        </p:spPr>
        <p:txBody>
          <a:bodyPr wrap="square" rtlCol="0">
            <a:spAutoFit/>
          </a:bodyPr>
          <a:lstStyle/>
          <a:p>
            <a:r>
              <a:rPr lang="en-US" dirty="0" smtClean="0"/>
              <a:t>Blair </a:t>
            </a:r>
            <a:r>
              <a:rPr lang="en-US" dirty="0"/>
              <a:t>SN, Kohl HW, </a:t>
            </a:r>
            <a:r>
              <a:rPr lang="en-US" dirty="0" err="1"/>
              <a:t>Paffenbarger</a:t>
            </a:r>
            <a:r>
              <a:rPr lang="en-US" dirty="0"/>
              <a:t> RS, Clark DG, Cooper KH, Gibbons LW. Physical fitness and all-cause mortality. A prospective study of healthy men and women. JAMA. 1989; 262: 2395–401. </a:t>
            </a:r>
            <a:r>
              <a:rPr lang="en-US" dirty="0" err="1"/>
              <a:t>doi</a:t>
            </a:r>
            <a:r>
              <a:rPr lang="en-US" dirty="0"/>
              <a:t>: 10.1001/jama.1989.03430170057028.</a:t>
            </a:r>
          </a:p>
          <a:p>
            <a:endParaRPr lang="en-US" dirty="0"/>
          </a:p>
        </p:txBody>
      </p:sp>
      <p:pic>
        <p:nvPicPr>
          <p:cNvPr id="3" name="Picture 2"/>
          <p:cNvPicPr>
            <a:picLocks noChangeAspect="1"/>
          </p:cNvPicPr>
          <p:nvPr/>
        </p:nvPicPr>
        <p:blipFill>
          <a:blip r:embed="rId2"/>
          <a:stretch>
            <a:fillRect/>
          </a:stretch>
        </p:blipFill>
        <p:spPr>
          <a:xfrm>
            <a:off x="5312785" y="1313122"/>
            <a:ext cx="5613123" cy="4155572"/>
          </a:xfrm>
          <a:prstGeom prst="rect">
            <a:avLst/>
          </a:prstGeom>
        </p:spPr>
      </p:pic>
    </p:spTree>
    <p:extLst>
      <p:ext uri="{BB962C8B-B14F-4D97-AF65-F5344CB8AC3E}">
        <p14:creationId xmlns:p14="http://schemas.microsoft.com/office/powerpoint/2010/main" val="1657861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a:t>Describe what is meant by energy expenditure and how it relates to energy </a:t>
            </a:r>
            <a:r>
              <a:rPr lang="en-US" dirty="0" smtClean="0"/>
              <a:t>balance</a:t>
            </a:r>
          </a:p>
          <a:p>
            <a:r>
              <a:rPr lang="en-US" dirty="0" smtClean="0"/>
              <a:t>Distinguish </a:t>
            </a:r>
            <a:r>
              <a:rPr lang="en-US" dirty="0"/>
              <a:t>between methods to evaluate energy expenditure, including advantages and disadvantages of each (step counts, doubly-labelled water, indirect calorimetry</a:t>
            </a:r>
            <a:r>
              <a:rPr lang="en-US" dirty="0" smtClean="0"/>
              <a:t>)</a:t>
            </a:r>
          </a:p>
          <a:p>
            <a:r>
              <a:rPr lang="en-US" dirty="0" smtClean="0"/>
              <a:t>Define </a:t>
            </a:r>
            <a:r>
              <a:rPr lang="en-US" dirty="0"/>
              <a:t>the components of total daily energy </a:t>
            </a:r>
            <a:r>
              <a:rPr lang="en-US" dirty="0" smtClean="0"/>
              <a:t>expenditure</a:t>
            </a:r>
          </a:p>
          <a:p>
            <a:r>
              <a:rPr lang="en-US" dirty="0" smtClean="0"/>
              <a:t>Assess </a:t>
            </a:r>
            <a:r>
              <a:rPr lang="en-US" dirty="0"/>
              <a:t>how each component is affected by diet, genetics, sex, age and activity </a:t>
            </a:r>
            <a:r>
              <a:rPr lang="en-US" dirty="0" smtClean="0"/>
              <a:t>levels</a:t>
            </a:r>
          </a:p>
          <a:p>
            <a:r>
              <a:rPr lang="en-US" dirty="0" smtClean="0"/>
              <a:t>Explain </a:t>
            </a:r>
            <a:r>
              <a:rPr lang="en-US" dirty="0"/>
              <a:t>the relationship between energy expenditure and </a:t>
            </a:r>
            <a:r>
              <a:rPr lang="en-US" dirty="0" smtClean="0"/>
              <a:t>obesity</a:t>
            </a:r>
          </a:p>
          <a:p>
            <a:r>
              <a:rPr lang="en-US" dirty="0" smtClean="0"/>
              <a:t>Understand </a:t>
            </a:r>
            <a:r>
              <a:rPr lang="en-US" dirty="0"/>
              <a:t>the associations between physical activity and risk of </a:t>
            </a:r>
            <a:r>
              <a:rPr lang="en-US" dirty="0" smtClean="0"/>
              <a:t>obesity</a:t>
            </a:r>
          </a:p>
          <a:p>
            <a:r>
              <a:rPr lang="en-US" dirty="0" smtClean="0"/>
              <a:t>Assess </a:t>
            </a:r>
            <a:r>
              <a:rPr lang="en-US" dirty="0"/>
              <a:t>how total daily energy expenditure changes during weight gain or loss and how this relates to weight loss </a:t>
            </a:r>
            <a:r>
              <a:rPr lang="en-US" dirty="0" smtClean="0"/>
              <a:t>efficacy</a:t>
            </a:r>
          </a:p>
          <a:p>
            <a:r>
              <a:rPr lang="en-US" dirty="0" smtClean="0"/>
              <a:t>Summarize </a:t>
            </a:r>
            <a:r>
              <a:rPr lang="en-US" dirty="0"/>
              <a:t>the health benefits of exercise, independent of changes in energy expenditure</a:t>
            </a:r>
          </a:p>
        </p:txBody>
      </p:sp>
    </p:spTree>
    <p:extLst>
      <p:ext uri="{BB962C8B-B14F-4D97-AF65-F5344CB8AC3E}">
        <p14:creationId xmlns:p14="http://schemas.microsoft.com/office/powerpoint/2010/main" val="1233805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049000" cy="1325563"/>
          </a:xfrm>
        </p:spPr>
        <p:txBody>
          <a:bodyPr/>
          <a:lstStyle/>
          <a:p>
            <a:r>
              <a:rPr lang="en-US" dirty="0" smtClean="0"/>
              <a:t>Physical Activity Lowers Mortality Independent of Many Risk Factors</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6096881" cy="41474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Box 4"/>
          <p:cNvSpPr txBox="1"/>
          <p:nvPr/>
        </p:nvSpPr>
        <p:spPr>
          <a:xfrm>
            <a:off x="0" y="5838092"/>
            <a:ext cx="12473353" cy="923330"/>
          </a:xfrm>
          <a:prstGeom prst="rect">
            <a:avLst/>
          </a:prstGeom>
          <a:noFill/>
        </p:spPr>
        <p:txBody>
          <a:bodyPr wrap="square" rtlCol="0">
            <a:spAutoFit/>
          </a:bodyPr>
          <a:lstStyle/>
          <a:p>
            <a:r>
              <a:rPr lang="en-US" smtClean="0"/>
              <a:t>Lear </a:t>
            </a:r>
            <a:r>
              <a:rPr lang="en-US" dirty="0"/>
              <a:t>SA, Hu W, </a:t>
            </a:r>
            <a:r>
              <a:rPr lang="en-US" dirty="0" err="1"/>
              <a:t>Rangarajan</a:t>
            </a:r>
            <a:r>
              <a:rPr lang="en-US" dirty="0"/>
              <a:t> S, </a:t>
            </a:r>
            <a:r>
              <a:rPr lang="en-US" dirty="0" err="1"/>
              <a:t>Gasevic</a:t>
            </a:r>
            <a:r>
              <a:rPr lang="en-US" dirty="0"/>
              <a:t> D, Leong D, Iqbal R, Casanova A, </a:t>
            </a:r>
            <a:r>
              <a:rPr lang="en-US" dirty="0" err="1"/>
              <a:t>Swaminathan</a:t>
            </a:r>
            <a:r>
              <a:rPr lang="en-US" dirty="0"/>
              <a:t> S, </a:t>
            </a:r>
            <a:r>
              <a:rPr lang="en-US" dirty="0" err="1"/>
              <a:t>Anjana</a:t>
            </a:r>
            <a:r>
              <a:rPr lang="en-US" dirty="0"/>
              <a:t> RM, Kumar R, </a:t>
            </a:r>
            <a:r>
              <a:rPr lang="en-US" dirty="0" err="1"/>
              <a:t>Rosengren</a:t>
            </a:r>
            <a:r>
              <a:rPr lang="en-US" dirty="0"/>
              <a:t> A, Wei L, Yang W, et al. The effect of physical activity on mortality and cardiovascular disease in 130 000 people from 17 high-income, middle-income, and low-income countries: the PURE study. Lancet. Elsevier Ltd; 2017; 6736: 1–12. </a:t>
            </a:r>
            <a:r>
              <a:rPr lang="en-US" dirty="0" err="1"/>
              <a:t>doi</a:t>
            </a:r>
            <a:r>
              <a:rPr lang="en-US" dirty="0"/>
              <a:t>: 10.1016/S0140-6736(17)31634-3.</a:t>
            </a:r>
            <a:endParaRPr lang="en-US" dirty="0">
              <a:effectLst/>
            </a:endParaRPr>
          </a:p>
        </p:txBody>
      </p:sp>
      <p:sp>
        <p:nvSpPr>
          <p:cNvPr id="6" name="TextBox 5"/>
          <p:cNvSpPr txBox="1"/>
          <p:nvPr/>
        </p:nvSpPr>
        <p:spPr>
          <a:xfrm>
            <a:off x="7773281" y="2794893"/>
            <a:ext cx="2211952" cy="646331"/>
          </a:xfrm>
          <a:prstGeom prst="rect">
            <a:avLst/>
          </a:prstGeom>
          <a:noFill/>
        </p:spPr>
        <p:txBody>
          <a:bodyPr wrap="none" rtlCol="0">
            <a:spAutoFit/>
          </a:bodyPr>
          <a:lstStyle/>
          <a:p>
            <a:r>
              <a:rPr lang="en-US" dirty="0" smtClean="0"/>
              <a:t>Across 17 Countries</a:t>
            </a:r>
          </a:p>
          <a:p>
            <a:r>
              <a:rPr lang="en-US" dirty="0" smtClean="0"/>
              <a:t>~130 000 Participants</a:t>
            </a:r>
            <a:endParaRPr lang="en-US" dirty="0"/>
          </a:p>
        </p:txBody>
      </p:sp>
    </p:spTree>
    <p:extLst>
      <p:ext uri="{BB962C8B-B14F-4D97-AF65-F5344CB8AC3E}">
        <p14:creationId xmlns:p14="http://schemas.microsoft.com/office/powerpoint/2010/main" val="443142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a:t>Describe what is meant by energy expenditure and how it relates to energy </a:t>
            </a:r>
            <a:r>
              <a:rPr lang="en-US" dirty="0" smtClean="0"/>
              <a:t>balance</a:t>
            </a:r>
          </a:p>
          <a:p>
            <a:r>
              <a:rPr lang="en-US" dirty="0" smtClean="0"/>
              <a:t>Distinguish </a:t>
            </a:r>
            <a:r>
              <a:rPr lang="en-US" dirty="0"/>
              <a:t>between methods to evaluate energy expenditure, including advantages and disadvantages of each (step counts, doubly-labelled water, indirect calorimetry</a:t>
            </a:r>
            <a:r>
              <a:rPr lang="en-US" dirty="0" smtClean="0"/>
              <a:t>)</a:t>
            </a:r>
          </a:p>
          <a:p>
            <a:r>
              <a:rPr lang="en-US" dirty="0" smtClean="0"/>
              <a:t>Define </a:t>
            </a:r>
            <a:r>
              <a:rPr lang="en-US" dirty="0"/>
              <a:t>the components of total daily energy </a:t>
            </a:r>
            <a:r>
              <a:rPr lang="en-US" dirty="0" smtClean="0"/>
              <a:t>expenditure</a:t>
            </a:r>
          </a:p>
          <a:p>
            <a:r>
              <a:rPr lang="en-US" dirty="0" smtClean="0"/>
              <a:t>Assess </a:t>
            </a:r>
            <a:r>
              <a:rPr lang="en-US" dirty="0"/>
              <a:t>how each component is affected by diet, genetics, sex, age and activity </a:t>
            </a:r>
            <a:r>
              <a:rPr lang="en-US" dirty="0" smtClean="0"/>
              <a:t>levels</a:t>
            </a:r>
          </a:p>
          <a:p>
            <a:r>
              <a:rPr lang="en-US" dirty="0" smtClean="0"/>
              <a:t>Explain </a:t>
            </a:r>
            <a:r>
              <a:rPr lang="en-US" dirty="0"/>
              <a:t>the relationship between energy expenditure and </a:t>
            </a:r>
            <a:r>
              <a:rPr lang="en-US" dirty="0" smtClean="0"/>
              <a:t>obesity</a:t>
            </a:r>
          </a:p>
          <a:p>
            <a:r>
              <a:rPr lang="en-US" dirty="0" smtClean="0"/>
              <a:t>Understand </a:t>
            </a:r>
            <a:r>
              <a:rPr lang="en-US" dirty="0"/>
              <a:t>the associations between physical activity and risk of </a:t>
            </a:r>
            <a:r>
              <a:rPr lang="en-US" dirty="0" smtClean="0"/>
              <a:t>obesity</a:t>
            </a:r>
          </a:p>
          <a:p>
            <a:r>
              <a:rPr lang="en-US" dirty="0" smtClean="0"/>
              <a:t>Assess </a:t>
            </a:r>
            <a:r>
              <a:rPr lang="en-US" dirty="0"/>
              <a:t>how total daily energy expenditure changes during weight gain or loss and how this relates to weight loss </a:t>
            </a:r>
            <a:r>
              <a:rPr lang="en-US" dirty="0" smtClean="0"/>
              <a:t>efficacy</a:t>
            </a:r>
          </a:p>
          <a:p>
            <a:r>
              <a:rPr lang="en-US" dirty="0" smtClean="0"/>
              <a:t>Summarize </a:t>
            </a:r>
            <a:r>
              <a:rPr lang="en-US" dirty="0"/>
              <a:t>the health benefits of exercise, independent of changes in energy expenditure</a:t>
            </a:r>
          </a:p>
        </p:txBody>
      </p:sp>
    </p:spTree>
    <p:extLst>
      <p:ext uri="{BB962C8B-B14F-4D97-AF65-F5344CB8AC3E}">
        <p14:creationId xmlns:p14="http://schemas.microsoft.com/office/powerpoint/2010/main" val="2046005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Balance and Obesity</a:t>
            </a:r>
            <a:endParaRPr lang="en-US" dirty="0"/>
          </a:p>
        </p:txBody>
      </p:sp>
      <p:pic>
        <p:nvPicPr>
          <p:cNvPr id="3" name="Picture 2" descr="Energy Balan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1648" y="3354375"/>
            <a:ext cx="4803648" cy="1944624"/>
          </a:xfrm>
          <a:prstGeom prst="rect">
            <a:avLst/>
          </a:prstGeom>
        </p:spPr>
      </p:pic>
      <p:pic>
        <p:nvPicPr>
          <p:cNvPr id="4" name="Picture 3" descr="Energy Balance - Ga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101" y="2301970"/>
            <a:ext cx="4541520" cy="3108960"/>
          </a:xfrm>
          <a:prstGeom prst="rect">
            <a:avLst/>
          </a:prstGeom>
        </p:spPr>
      </p:pic>
      <p:pic>
        <p:nvPicPr>
          <p:cNvPr id="5" name="Picture 4" descr="Energy Balance - Los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5869" y="2296869"/>
            <a:ext cx="4492752" cy="3108960"/>
          </a:xfrm>
          <a:prstGeom prst="rect">
            <a:avLst/>
          </a:prstGeom>
        </p:spPr>
      </p:pic>
      <p:sp>
        <p:nvSpPr>
          <p:cNvPr id="6" name="TextBox 5"/>
          <p:cNvSpPr txBox="1"/>
          <p:nvPr/>
        </p:nvSpPr>
        <p:spPr>
          <a:xfrm>
            <a:off x="3831649" y="5962952"/>
            <a:ext cx="4030257" cy="369332"/>
          </a:xfrm>
          <a:prstGeom prst="rect">
            <a:avLst/>
          </a:prstGeom>
          <a:noFill/>
        </p:spPr>
        <p:txBody>
          <a:bodyPr wrap="square" rtlCol="0">
            <a:spAutoFit/>
          </a:bodyPr>
          <a:lstStyle/>
          <a:p>
            <a:r>
              <a:rPr lang="en-US" dirty="0"/>
              <a:t>Positive Energy Balance – Weight Gain</a:t>
            </a:r>
          </a:p>
        </p:txBody>
      </p:sp>
      <p:sp>
        <p:nvSpPr>
          <p:cNvPr id="7" name="TextBox 6"/>
          <p:cNvSpPr txBox="1"/>
          <p:nvPr/>
        </p:nvSpPr>
        <p:spPr>
          <a:xfrm>
            <a:off x="3831649" y="5962952"/>
            <a:ext cx="4030257" cy="369332"/>
          </a:xfrm>
          <a:prstGeom prst="rect">
            <a:avLst/>
          </a:prstGeom>
          <a:noFill/>
        </p:spPr>
        <p:txBody>
          <a:bodyPr wrap="square" rtlCol="0">
            <a:spAutoFit/>
          </a:bodyPr>
          <a:lstStyle/>
          <a:p>
            <a:r>
              <a:rPr lang="en-US" dirty="0"/>
              <a:t>Negative Energy Balance – Weight Loss</a:t>
            </a:r>
          </a:p>
        </p:txBody>
      </p:sp>
    </p:spTree>
    <p:extLst>
      <p:ext uri="{BB962C8B-B14F-4D97-AF65-F5344CB8AC3E}">
        <p14:creationId xmlns:p14="http://schemas.microsoft.com/office/powerpoint/2010/main" val="5045997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3" presetClass="entr" presetSubtype="1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1" nodeType="clickEffect">
                                  <p:stCondLst>
                                    <p:cond delay="0"/>
                                  </p:stCondLst>
                                  <p:childTnLst>
                                    <p:animEffect transition="out" filter="blinds(horizontal)">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Do We Mean by Energy Expenditure?</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1860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Energy Expenditure, Heat and Oxygen Consumption</a:t>
            </a:r>
            <a:endParaRPr lang="en-US" dirty="0"/>
          </a:p>
        </p:txBody>
      </p:sp>
      <p:sp>
        <p:nvSpPr>
          <p:cNvPr id="5" name="Content Placeholder 4"/>
          <p:cNvSpPr>
            <a:spLocks noGrp="1"/>
          </p:cNvSpPr>
          <p:nvPr>
            <p:ph idx="1"/>
          </p:nvPr>
        </p:nvSpPr>
        <p:spPr/>
        <p:txBody>
          <a:bodyPr/>
          <a:lstStyle/>
          <a:p>
            <a:r>
              <a:rPr lang="en-US" dirty="0" smtClean="0"/>
              <a:t>Energy cannot be created or destroyed but can be interconverted</a:t>
            </a:r>
          </a:p>
          <a:p>
            <a:r>
              <a:rPr lang="en-US" dirty="0" smtClean="0"/>
              <a:t>Nutrients -&gt; ATP -&gt; Muscle Contraction </a:t>
            </a:r>
          </a:p>
          <a:p>
            <a:r>
              <a:rPr lang="en-US" dirty="0" smtClean="0"/>
              <a:t>At each step some energy is lost as heat</a:t>
            </a:r>
          </a:p>
          <a:p>
            <a:r>
              <a:rPr lang="en-US" dirty="0" smtClean="0"/>
              <a:t>Therefore fundamentally, energy expenditure is measured by heat generation, also known as </a:t>
            </a:r>
            <a:r>
              <a:rPr lang="en-US" b="1" dirty="0" smtClean="0"/>
              <a:t>Thermogenesis</a:t>
            </a:r>
            <a:endParaRPr lang="en-US" dirty="0"/>
          </a:p>
        </p:txBody>
      </p:sp>
    </p:spTree>
    <p:extLst>
      <p:ext uri="{BB962C8B-B14F-4D97-AF65-F5344CB8AC3E}">
        <p14:creationId xmlns:p14="http://schemas.microsoft.com/office/powerpoint/2010/main" val="1348913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heat and why is it relevant for energy expenditure?</a:t>
            </a:r>
            <a:endParaRPr lang="en-US" dirty="0"/>
          </a:p>
        </p:txBody>
      </p:sp>
      <p:pic>
        <p:nvPicPr>
          <p:cNvPr id="5" name="Picture 4"/>
          <p:cNvPicPr>
            <a:picLocks noChangeAspect="1"/>
          </p:cNvPicPr>
          <p:nvPr/>
        </p:nvPicPr>
        <p:blipFill>
          <a:blip r:embed="rId2"/>
          <a:stretch>
            <a:fillRect/>
          </a:stretch>
        </p:blipFill>
        <p:spPr>
          <a:xfrm>
            <a:off x="4283369" y="1172214"/>
            <a:ext cx="5397500" cy="4406900"/>
          </a:xfrm>
          <a:prstGeom prst="rect">
            <a:avLst/>
          </a:prstGeom>
        </p:spPr>
      </p:pic>
      <p:sp>
        <p:nvSpPr>
          <p:cNvPr id="6" name="TextBox 5"/>
          <p:cNvSpPr txBox="1"/>
          <p:nvPr/>
        </p:nvSpPr>
        <p:spPr>
          <a:xfrm>
            <a:off x="5410527" y="5416196"/>
            <a:ext cx="4270342" cy="923330"/>
          </a:xfrm>
          <a:prstGeom prst="rect">
            <a:avLst/>
          </a:prstGeom>
          <a:noFill/>
        </p:spPr>
        <p:txBody>
          <a:bodyPr wrap="square" rtlCol="0">
            <a:spAutoFit/>
          </a:bodyPr>
          <a:lstStyle/>
          <a:p>
            <a:r>
              <a:rPr lang="en-US" dirty="0" smtClean="0"/>
              <a:t>Most of energy captured as </a:t>
            </a:r>
            <a:r>
              <a:rPr lang="en-US" smtClean="0"/>
              <a:t>ATP/NADH/FADH</a:t>
            </a:r>
            <a:r>
              <a:rPr lang="en-US" baseline="-25000" smtClean="0"/>
              <a:t>2</a:t>
            </a:r>
            <a:r>
              <a:rPr lang="en-US" smtClean="0"/>
              <a:t> but for each reaction a small amount is released as heat</a:t>
            </a:r>
            <a:endParaRPr lang="en-US" baseline="-25000" dirty="0"/>
          </a:p>
        </p:txBody>
      </p:sp>
      <p:sp>
        <p:nvSpPr>
          <p:cNvPr id="11" name="TextBox 10"/>
          <p:cNvSpPr txBox="1"/>
          <p:nvPr/>
        </p:nvSpPr>
        <p:spPr>
          <a:xfrm>
            <a:off x="273378" y="2196445"/>
            <a:ext cx="4009992" cy="2585323"/>
          </a:xfrm>
          <a:prstGeom prst="rect">
            <a:avLst/>
          </a:prstGeom>
          <a:noFill/>
        </p:spPr>
        <p:txBody>
          <a:bodyPr wrap="square" rtlCol="0">
            <a:spAutoFit/>
          </a:bodyPr>
          <a:lstStyle/>
          <a:p>
            <a:r>
              <a:rPr lang="en-US" b="1" dirty="0" smtClean="0"/>
              <a:t>Thermogenesi</a:t>
            </a:r>
            <a:r>
              <a:rPr lang="en-US" dirty="0" smtClean="0"/>
              <a:t>s is the generation of heat from metabolic processes.  </a:t>
            </a:r>
          </a:p>
          <a:p>
            <a:endParaRPr lang="en-US" dirty="0"/>
          </a:p>
          <a:p>
            <a:r>
              <a:rPr lang="en-US" b="1" dirty="0" smtClean="0"/>
              <a:t>Metabolic efficiency </a:t>
            </a:r>
            <a:r>
              <a:rPr lang="en-US" dirty="0" smtClean="0"/>
              <a:t>is the percent of energy intake that is stored</a:t>
            </a:r>
          </a:p>
          <a:p>
            <a:endParaRPr lang="en-US" dirty="0"/>
          </a:p>
          <a:p>
            <a:r>
              <a:rPr lang="en-US" b="1" dirty="0" smtClean="0"/>
              <a:t>Metabolic inefficiency </a:t>
            </a:r>
            <a:r>
              <a:rPr lang="en-US" dirty="0" smtClean="0"/>
              <a:t>is the percent of energy intake that is released (either as heat, or excreted)</a:t>
            </a:r>
            <a:endParaRPr lang="en-US" dirty="0"/>
          </a:p>
        </p:txBody>
      </p:sp>
    </p:spTree>
    <p:extLst>
      <p:ext uri="{BB962C8B-B14F-4D97-AF65-F5344CB8AC3E}">
        <p14:creationId xmlns:p14="http://schemas.microsoft.com/office/powerpoint/2010/main" val="92632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blinds(horizontal)">
                                      <p:cBhvr>
                                        <p:cTn id="7" dur="500"/>
                                        <p:tgtEl>
                                          <p:spTgt spid="11">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xEl>
                                              <p:pRg st="4" end="4"/>
                                            </p:txEl>
                                          </p:spTgt>
                                        </p:tgtEl>
                                        <p:attrNameLst>
                                          <p:attrName>style.visibility</p:attrName>
                                        </p:attrNameLst>
                                      </p:cBhvr>
                                      <p:to>
                                        <p:strVal val="visible"/>
                                      </p:to>
                                    </p:set>
                                    <p:animEffect transition="in" filter="blinds(horizontal)">
                                      <p:cBhvr>
                                        <p:cTn id="10"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Parts of the Metabolic Rate Metabolic Rate</a:t>
            </a:r>
            <a:endParaRPr lang="en-US" dirty="0"/>
          </a:p>
        </p:txBody>
      </p:sp>
      <p:pic>
        <p:nvPicPr>
          <p:cNvPr id="6" name="Picture 5"/>
          <p:cNvPicPr>
            <a:picLocks noChangeAspect="1"/>
          </p:cNvPicPr>
          <p:nvPr/>
        </p:nvPicPr>
        <p:blipFill>
          <a:blip r:embed="rId3"/>
          <a:stretch>
            <a:fillRect/>
          </a:stretch>
        </p:blipFill>
        <p:spPr>
          <a:xfrm>
            <a:off x="2871223" y="1565432"/>
            <a:ext cx="7197377" cy="4177852"/>
          </a:xfrm>
          <a:prstGeom prst="rect">
            <a:avLst/>
          </a:prstGeom>
        </p:spPr>
      </p:pic>
      <p:sp>
        <p:nvSpPr>
          <p:cNvPr id="7" name="Rectangle 6"/>
          <p:cNvSpPr/>
          <p:nvPr/>
        </p:nvSpPr>
        <p:spPr>
          <a:xfrm>
            <a:off x="6889898" y="1499302"/>
            <a:ext cx="4463902" cy="516731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18214" y="5929899"/>
            <a:ext cx="11355572" cy="923330"/>
          </a:xfrm>
          <a:prstGeom prst="rect">
            <a:avLst/>
          </a:prstGeom>
          <a:noFill/>
        </p:spPr>
        <p:txBody>
          <a:bodyPr wrap="square" rtlCol="0">
            <a:spAutoFit/>
          </a:bodyPr>
          <a:lstStyle/>
          <a:p>
            <a:r>
              <a:rPr lang="en-US" b="1" dirty="0" smtClean="0">
                <a:effectLst/>
              </a:rPr>
              <a:t>Maclean PS, </a:t>
            </a:r>
            <a:r>
              <a:rPr lang="en-US" b="1" dirty="0" err="1" smtClean="0">
                <a:effectLst/>
              </a:rPr>
              <a:t>Bergouignan</a:t>
            </a:r>
            <a:r>
              <a:rPr lang="en-US" b="1" dirty="0" smtClean="0">
                <a:effectLst/>
              </a:rPr>
              <a:t> A, Cornier M-A, Jackman MR.</a:t>
            </a:r>
            <a:r>
              <a:rPr lang="en-US" dirty="0" smtClean="0">
                <a:effectLst/>
              </a:rPr>
              <a:t> Biology’s response to dieting: the impetus for weight regain. </a:t>
            </a:r>
            <a:r>
              <a:rPr lang="en-US" i="1" dirty="0" smtClean="0">
                <a:effectLst/>
              </a:rPr>
              <a:t>Am. J. Physiol. </a:t>
            </a:r>
            <a:r>
              <a:rPr lang="en-US" i="1" dirty="0" err="1" smtClean="0">
                <a:effectLst/>
              </a:rPr>
              <a:t>Regul</a:t>
            </a:r>
            <a:r>
              <a:rPr lang="en-US" i="1" dirty="0" smtClean="0">
                <a:effectLst/>
              </a:rPr>
              <a:t>. </a:t>
            </a:r>
            <a:r>
              <a:rPr lang="en-US" i="1" dirty="0" err="1" smtClean="0">
                <a:effectLst/>
              </a:rPr>
              <a:t>Integr</a:t>
            </a:r>
            <a:r>
              <a:rPr lang="en-US" i="1" dirty="0" smtClean="0">
                <a:effectLst/>
              </a:rPr>
              <a:t>. Comp. Physiol.</a:t>
            </a:r>
            <a:r>
              <a:rPr lang="en-US" dirty="0" smtClean="0">
                <a:effectLst/>
              </a:rPr>
              <a:t> 2011;301(3):R581–R600. </a:t>
            </a:r>
            <a:r>
              <a:rPr lang="es-ES_tradnl" dirty="0" smtClean="0">
                <a:effectLst/>
                <a:hlinkClick r:id="rId4"/>
              </a:rPr>
              <a:t>http://dx.doi.org/10.1152/ajpregu.00755.2010</a:t>
            </a:r>
            <a:endParaRPr lang="en-US" dirty="0" smtClean="0">
              <a:effectLst/>
            </a:endParaRPr>
          </a:p>
          <a:p>
            <a:endParaRPr lang="en-US" dirty="0"/>
          </a:p>
        </p:txBody>
      </p:sp>
    </p:spTree>
    <p:extLst>
      <p:ext uri="{BB962C8B-B14F-4D97-AF65-F5344CB8AC3E}">
        <p14:creationId xmlns:p14="http://schemas.microsoft.com/office/powerpoint/2010/main" val="1467108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Modifiers of energy expenditure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58635561"/>
              </p:ext>
            </p:extLst>
          </p:nvPr>
        </p:nvGraphicFramePr>
        <p:xfrm>
          <a:off x="838200" y="1580526"/>
          <a:ext cx="10515600" cy="4735432"/>
        </p:xfrm>
        <a:graphic>
          <a:graphicData uri="http://schemas.openxmlformats.org/drawingml/2006/table">
            <a:tbl>
              <a:tblPr firstRow="1" bandRow="1">
                <a:tableStyleId>{5C22544A-7EE6-4342-B048-85BDC9FD1C3A}</a:tableStyleId>
              </a:tblPr>
              <a:tblGrid>
                <a:gridCol w="5257800"/>
                <a:gridCol w="5257800"/>
              </a:tblGrid>
              <a:tr h="1183858">
                <a:tc>
                  <a:txBody>
                    <a:bodyPr/>
                    <a:lstStyle/>
                    <a:p>
                      <a:r>
                        <a:rPr lang="en-US" sz="3200" dirty="0" smtClean="0"/>
                        <a:t>Energy Expenditure Component</a:t>
                      </a:r>
                      <a:endParaRPr lang="en-US" sz="3200" dirty="0"/>
                    </a:p>
                  </a:txBody>
                  <a:tcPr/>
                </a:tc>
                <a:tc>
                  <a:txBody>
                    <a:bodyPr/>
                    <a:lstStyle/>
                    <a:p>
                      <a:r>
                        <a:rPr lang="en-US" sz="3200" dirty="0" smtClean="0"/>
                        <a:t>Increased</a:t>
                      </a:r>
                      <a:r>
                        <a:rPr lang="en-US" sz="3200" baseline="0" dirty="0" smtClean="0"/>
                        <a:t> by</a:t>
                      </a:r>
                      <a:endParaRPr lang="en-US" sz="3200" dirty="0"/>
                    </a:p>
                  </a:txBody>
                  <a:tcPr/>
                </a:tc>
              </a:tr>
              <a:tr h="1183858">
                <a:tc>
                  <a:txBody>
                    <a:bodyPr/>
                    <a:lstStyle/>
                    <a:p>
                      <a:r>
                        <a:rPr lang="en-US" sz="3200" dirty="0" smtClean="0"/>
                        <a:t>EAT</a:t>
                      </a:r>
                      <a:r>
                        <a:rPr lang="en-US" sz="3200" baseline="0" dirty="0" smtClean="0"/>
                        <a:t> (Exercise Activity Thermogenesis)</a:t>
                      </a:r>
                      <a:endParaRPr lang="en-US" sz="3200" dirty="0"/>
                    </a:p>
                  </a:txBody>
                  <a:tcPr/>
                </a:tc>
                <a:tc>
                  <a:txBody>
                    <a:bodyPr/>
                    <a:lstStyle/>
                    <a:p>
                      <a:r>
                        <a:rPr lang="en-US" sz="3200" dirty="0" smtClean="0"/>
                        <a:t>Exercise</a:t>
                      </a:r>
                      <a:endParaRPr lang="en-US" sz="3200" dirty="0"/>
                    </a:p>
                  </a:txBody>
                  <a:tcPr/>
                </a:tc>
              </a:tr>
              <a:tr h="1183858">
                <a:tc>
                  <a:txBody>
                    <a:bodyPr/>
                    <a:lstStyle/>
                    <a:p>
                      <a:r>
                        <a:rPr lang="en-US" sz="3200" dirty="0" smtClean="0"/>
                        <a:t>TEF/DIT (Thermic</a:t>
                      </a:r>
                      <a:r>
                        <a:rPr lang="en-US" sz="3200" baseline="0" dirty="0" smtClean="0"/>
                        <a:t> Effect of Food)</a:t>
                      </a:r>
                      <a:endParaRPr lang="en-US" sz="3200" dirty="0"/>
                    </a:p>
                  </a:txBody>
                  <a:tcPr/>
                </a:tc>
                <a:tc>
                  <a:txBody>
                    <a:bodyPr/>
                    <a:lstStyle/>
                    <a:p>
                      <a:r>
                        <a:rPr lang="en-US" sz="3200" dirty="0" smtClean="0"/>
                        <a:t>Protein in Meal, Insulin Sensitivity,</a:t>
                      </a:r>
                      <a:r>
                        <a:rPr lang="en-US" sz="3200" baseline="0" dirty="0" smtClean="0"/>
                        <a:t> Meal Size</a:t>
                      </a:r>
                      <a:endParaRPr lang="en-US" sz="3200" dirty="0"/>
                    </a:p>
                  </a:txBody>
                  <a:tcPr/>
                </a:tc>
              </a:tr>
              <a:tr h="1183858">
                <a:tc>
                  <a:txBody>
                    <a:bodyPr/>
                    <a:lstStyle/>
                    <a:p>
                      <a:r>
                        <a:rPr lang="en-US" sz="3200" dirty="0" smtClean="0"/>
                        <a:t>BMR/SMR</a:t>
                      </a:r>
                      <a:r>
                        <a:rPr lang="en-US" sz="3200" baseline="0" dirty="0" smtClean="0"/>
                        <a:t>/REE (Basal Metabolic Rate)</a:t>
                      </a:r>
                      <a:endParaRPr lang="en-US" sz="3200" dirty="0"/>
                    </a:p>
                  </a:txBody>
                  <a:tcPr/>
                </a:tc>
                <a:tc>
                  <a:txBody>
                    <a:bodyPr/>
                    <a:lstStyle/>
                    <a:p>
                      <a:r>
                        <a:rPr lang="en-US" sz="3200" dirty="0" smtClean="0"/>
                        <a:t>Young Age, Sex (M), Lean Mass,</a:t>
                      </a:r>
                      <a:r>
                        <a:rPr lang="en-US" sz="3200" baseline="0" dirty="0" smtClean="0"/>
                        <a:t> Set Point</a:t>
                      </a:r>
                      <a:endParaRPr lang="en-US" sz="3200" dirty="0"/>
                    </a:p>
                  </a:txBody>
                  <a:tcPr/>
                </a:tc>
              </a:tr>
            </a:tbl>
          </a:graphicData>
        </a:graphic>
      </p:graphicFrame>
    </p:spTree>
    <p:extLst>
      <p:ext uri="{BB962C8B-B14F-4D97-AF65-F5344CB8AC3E}">
        <p14:creationId xmlns:p14="http://schemas.microsoft.com/office/powerpoint/2010/main" val="16765347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Total Daily Energy Expenditure</a:t>
            </a:r>
            <a:endParaRPr lang="en-US" dirty="0"/>
          </a:p>
        </p:txBody>
      </p:sp>
      <p:sp>
        <p:nvSpPr>
          <p:cNvPr id="3" name="Content Placeholder 2"/>
          <p:cNvSpPr>
            <a:spLocks noGrp="1"/>
          </p:cNvSpPr>
          <p:nvPr>
            <p:ph idx="1"/>
          </p:nvPr>
        </p:nvSpPr>
        <p:spPr>
          <a:xfrm>
            <a:off x="556181" y="1825625"/>
            <a:ext cx="4336331" cy="4351338"/>
          </a:xfrm>
        </p:spPr>
        <p:txBody>
          <a:bodyPr/>
          <a:lstStyle/>
          <a:p>
            <a:r>
              <a:rPr lang="en-US" dirty="0" smtClean="0"/>
              <a:t>Many methods exist.  I like the </a:t>
            </a:r>
            <a:r>
              <a:rPr lang="en-US" dirty="0" err="1" smtClean="0"/>
              <a:t>supertracker</a:t>
            </a:r>
            <a:r>
              <a:rPr lang="en-US" dirty="0"/>
              <a:t> by the NIH: </a:t>
            </a:r>
            <a:r>
              <a:rPr lang="en-US" dirty="0">
                <a:hlinkClick r:id="rId2"/>
              </a:rPr>
              <a:t>https://</a:t>
            </a:r>
            <a:r>
              <a:rPr lang="en-US" dirty="0" err="1">
                <a:hlinkClick r:id="rId2"/>
              </a:rPr>
              <a:t>www.supertracker.usda.gov</a:t>
            </a:r>
            <a:r>
              <a:rPr lang="en-US" dirty="0">
                <a:hlinkClick r:id="rId2"/>
              </a:rPr>
              <a:t>/</a:t>
            </a:r>
            <a:r>
              <a:rPr lang="en-US" dirty="0" err="1">
                <a:hlinkClick r:id="rId2"/>
              </a:rPr>
              <a:t>bwp</a:t>
            </a:r>
            <a:r>
              <a:rPr lang="en-US" dirty="0">
                <a:hlinkClick r:id="rId2"/>
              </a:rPr>
              <a:t>/</a:t>
            </a:r>
            <a:r>
              <a:rPr lang="en-US" dirty="0" err="1">
                <a:hlinkClick r:id="rId2"/>
              </a:rPr>
              <a:t>index.html</a:t>
            </a:r>
            <a:endParaRPr lang="en-US" dirty="0"/>
          </a:p>
        </p:txBody>
      </p:sp>
      <p:pic>
        <p:nvPicPr>
          <p:cNvPr id="4" name="Picture 3"/>
          <p:cNvPicPr>
            <a:picLocks noChangeAspect="1"/>
          </p:cNvPicPr>
          <p:nvPr/>
        </p:nvPicPr>
        <p:blipFill>
          <a:blip r:embed="rId3"/>
          <a:stretch>
            <a:fillRect/>
          </a:stretch>
        </p:blipFill>
        <p:spPr>
          <a:xfrm>
            <a:off x="5207066" y="1825625"/>
            <a:ext cx="6984934" cy="4039386"/>
          </a:xfrm>
          <a:prstGeom prst="rect">
            <a:avLst/>
          </a:prstGeom>
        </p:spPr>
      </p:pic>
    </p:spTree>
    <p:extLst>
      <p:ext uri="{BB962C8B-B14F-4D97-AF65-F5344CB8AC3E}">
        <p14:creationId xmlns:p14="http://schemas.microsoft.com/office/powerpoint/2010/main" val="7907444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1310</TotalTime>
  <Words>1055</Words>
  <Application>Microsoft Macintosh PowerPoint</Application>
  <PresentationFormat>Widescreen</PresentationFormat>
  <Paragraphs>85</Paragraphs>
  <Slides>21</Slides>
  <Notes>4</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Calibri</vt:lpstr>
      <vt:lpstr>Calibri Light</vt:lpstr>
      <vt:lpstr>Arial</vt:lpstr>
      <vt:lpstr>Office Theme</vt:lpstr>
      <vt:lpstr>Physical Activity and Energy Expenditure</vt:lpstr>
      <vt:lpstr>Learning Objectives</vt:lpstr>
      <vt:lpstr>Energy Balance and Obesity</vt:lpstr>
      <vt:lpstr>What Do We Mean by Energy Expenditure?</vt:lpstr>
      <vt:lpstr>Energy Expenditure, Heat and Oxygen Consumption</vt:lpstr>
      <vt:lpstr>What is heat and why is it relevant for energy expenditure?</vt:lpstr>
      <vt:lpstr>Parts of the Metabolic Rate Metabolic Rate</vt:lpstr>
      <vt:lpstr>Modifiers of energy expenditure</vt:lpstr>
      <vt:lpstr>Estimating Total Daily Energy Expenditure</vt:lpstr>
      <vt:lpstr>How do we measure metabolic rates?</vt:lpstr>
      <vt:lpstr>Think, Pair, Share: Strengths and Limitations of Indirect Calorimetry vs Doubly Labelled Water</vt:lpstr>
      <vt:lpstr>How do you think over-eating alters the basal metabolic rate?</vt:lpstr>
      <vt:lpstr>Over/underfeeding and metabolic rates</vt:lpstr>
      <vt:lpstr>The Biggest Loser Follow-Up Study</vt:lpstr>
      <vt:lpstr>Effectiveness of Physical Activity in Weight Loss</vt:lpstr>
      <vt:lpstr>Trends in Physical Activity</vt:lpstr>
      <vt:lpstr>Trends in Workplace Physical Activity</vt:lpstr>
      <vt:lpstr>Overall Levels in Physical Activity</vt:lpstr>
      <vt:lpstr>Benefits of Physical Exercise</vt:lpstr>
      <vt:lpstr>Physical Activity Lowers Mortality Independent of Many Risk Factors</vt:lpstr>
      <vt:lpstr>Learning Objectives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Metabolic Control Systems</dc:title>
  <dc:creator>Dave Bridges</dc:creator>
  <cp:lastModifiedBy>Dave Bridges</cp:lastModifiedBy>
  <cp:revision>90</cp:revision>
  <cp:lastPrinted>2016-09-13T18:00:56Z</cp:lastPrinted>
  <dcterms:created xsi:type="dcterms:W3CDTF">2016-09-05T11:19:01Z</dcterms:created>
  <dcterms:modified xsi:type="dcterms:W3CDTF">2017-09-22T15:26:08Z</dcterms:modified>
</cp:coreProperties>
</file>